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Tomorrow" panose="020B0604020202020204" charset="0"/>
      <p:regular r:id="rId17"/>
    </p:embeddedFont>
    <p:embeddedFont>
      <p:font typeface="Tomorrow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44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11" Type="http://schemas.openxmlformats.org/officeDocument/2006/relationships/image" Target="../media/image3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944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Spotify Playlist Extender – Emotion-Aware Recommender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650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Combining Data Science with Music Personalization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56372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Team Members: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Yashvardhan | Tanishq Patil | Sairaj Sirsat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0D55F-41D9-9CA9-0286-FB79A48DC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8857" y="7718949"/>
            <a:ext cx="1828958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0723"/>
            <a:ext cx="67101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and Future Scope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413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Spotify Playlist Extender successfully merges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AI, NLP, and multiple APIs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to create a smarter, more nuanced recommendation system that is closer to human understanding.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62444"/>
            <a:ext cx="4196358" cy="3846433"/>
          </a:xfrm>
          <a:prstGeom prst="roundRect">
            <a:avLst>
              <a:gd name="adj" fmla="val 3804"/>
            </a:avLst>
          </a:prstGeom>
          <a:solidFill>
            <a:srgbClr val="1D1D1B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33196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0222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1E1D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3226356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929420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Advanced Sentiment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774168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 state-of-the-art models like BERT or spaCy to move beyond keyword matching, enabling deeper contextual understanding of lyrical complexity.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362444"/>
            <a:ext cx="4196358" cy="3846433"/>
          </a:xfrm>
          <a:prstGeom prst="roundRect">
            <a:avLst>
              <a:gd name="adj" fmla="val 3804"/>
            </a:avLst>
          </a:prstGeom>
          <a:solidFill>
            <a:srgbClr val="1D1D1B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33196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0222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1E1D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3226356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3929420"/>
            <a:ext cx="3311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Include Audio Features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419838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Incorporate technical audio features (tempo, energy, danceability, acousticness) from Spotify to enhance the blend of emotional and sonic recommendations.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362444"/>
            <a:ext cx="4196358" cy="3846433"/>
          </a:xfrm>
          <a:prstGeom prst="roundRect">
            <a:avLst>
              <a:gd name="adj" fmla="val 3804"/>
            </a:avLst>
          </a:prstGeom>
          <a:solidFill>
            <a:srgbClr val="1D1D1B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33196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0222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1E1D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3226356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929420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Web/GUI Interface Development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77416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 a user-friendly web-based application or a graphical user interface (GUI) to make the system accessible to a wider audience.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01BCA6-DF88-2AA8-DA21-1E9EE5B1D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1442" y="7684413"/>
            <a:ext cx="1828958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783" y="612338"/>
            <a:ext cx="7585234" cy="946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Objective: Enriching the Listening Experience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265783" y="1842730"/>
            <a:ext cx="3697962" cy="2643307"/>
          </a:xfrm>
          <a:prstGeom prst="roundRect">
            <a:avLst>
              <a:gd name="adj" fmla="val 415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2923" y="1842730"/>
            <a:ext cx="91440" cy="2643307"/>
          </a:xfrm>
          <a:prstGeom prst="roundRect">
            <a:avLst>
              <a:gd name="adj" fmla="val 31053"/>
            </a:avLst>
          </a:prstGeom>
          <a:solidFill>
            <a:srgbClr val="E1E1DF"/>
          </a:solidFill>
          <a:ln/>
        </p:spPr>
      </p:sp>
      <p:sp>
        <p:nvSpPr>
          <p:cNvPr id="6" name="Text 3"/>
          <p:cNvSpPr/>
          <p:nvPr/>
        </p:nvSpPr>
        <p:spPr>
          <a:xfrm>
            <a:off x="6546413" y="2054781"/>
            <a:ext cx="3205282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Intelligent Playlist Extension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46413" y="2759512"/>
            <a:ext cx="3205282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primary goal is to intelligently extend existing Spotify playlists by leveraging data science and Natural Language Processing (NLP) techniques.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152936" y="1842730"/>
            <a:ext cx="3698081" cy="2643307"/>
          </a:xfrm>
          <a:prstGeom prst="roundRect">
            <a:avLst>
              <a:gd name="adj" fmla="val 415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0076" y="1842730"/>
            <a:ext cx="91440" cy="2643307"/>
          </a:xfrm>
          <a:prstGeom prst="roundRect">
            <a:avLst>
              <a:gd name="adj" fmla="val 31053"/>
            </a:avLst>
          </a:prstGeom>
          <a:solidFill>
            <a:srgbClr val="E1E1DF"/>
          </a:solidFill>
          <a:ln/>
        </p:spPr>
      </p:sp>
      <p:sp>
        <p:nvSpPr>
          <p:cNvPr id="10" name="Text 7"/>
          <p:cNvSpPr/>
          <p:nvPr/>
        </p:nvSpPr>
        <p:spPr>
          <a:xfrm>
            <a:off x="10433566" y="2054781"/>
            <a:ext cx="3205401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Emotional and Lyrical Context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33566" y="2759512"/>
            <a:ext cx="3205401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 aim to understand the underlying emotional and lyrical themes of songs, moving beyond simple metadata to capture the true context of the music.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265783" y="4675227"/>
            <a:ext cx="3697962" cy="2946202"/>
          </a:xfrm>
          <a:prstGeom prst="roundRect">
            <a:avLst>
              <a:gd name="adj" fmla="val 3724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2923" y="4675227"/>
            <a:ext cx="91440" cy="2946202"/>
          </a:xfrm>
          <a:prstGeom prst="roundRect">
            <a:avLst>
              <a:gd name="adj" fmla="val 31053"/>
            </a:avLst>
          </a:prstGeom>
          <a:solidFill>
            <a:srgbClr val="E1E1DF"/>
          </a:solidFill>
          <a:ln/>
        </p:spPr>
      </p:sp>
      <p:sp>
        <p:nvSpPr>
          <p:cNvPr id="14" name="Text 11"/>
          <p:cNvSpPr/>
          <p:nvPr/>
        </p:nvSpPr>
        <p:spPr>
          <a:xfrm>
            <a:off x="6546413" y="4887278"/>
            <a:ext cx="3205282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Thematically Consistent Recommendations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46413" y="5592008"/>
            <a:ext cx="3205282" cy="1817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system generates recommendations for tracks that are not only musically similar but also emotionally and thematically consistent, thus enriching the user's listening flow.</a:t>
            </a:r>
            <a:endParaRPr lang="en-US" sz="1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74C9CF-621A-3F0D-634E-3334786D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488" y="7777010"/>
            <a:ext cx="1828958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1069"/>
            <a:ext cx="95215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Bridging the Gap: The Problem Statement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65020"/>
            <a:ext cx="741795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Limitation of Standard Recommenders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171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Spotify’s existing recommendation algorithms are highly effective but primarily rely on musical metadata such as tempo, artist similarity, genre tags, and track features (e.g., danceability).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099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However, they often lack a deep, semantic understanding of the music's lyrical content. They cannot discern the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emotional tone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or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core theme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conveyed by the lyrics.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5353764"/>
            <a:ext cx="7604284" cy="1689616"/>
          </a:xfrm>
          <a:prstGeom prst="roundRect">
            <a:avLst>
              <a:gd name="adj" fmla="val 2014"/>
            </a:avLst>
          </a:prstGeom>
          <a:solidFill>
            <a:srgbClr val="272725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705475"/>
            <a:ext cx="283488" cy="2268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30906" y="5637252"/>
            <a:ext cx="6640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addresses this functional gap by combining sentiment and theme analysis, delivering sophisticated, emotion-aware track suggestions to the user.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5B033-4A8F-C65D-9BE1-617F878A7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442" y="7810464"/>
            <a:ext cx="1828958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682" y="547330"/>
            <a:ext cx="533447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System Workflow: A Seven-Step Process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695682" y="1128593"/>
            <a:ext cx="13239036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end-to-end recommender system follows a systematic flow from user authentication to automatic playlist update.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695682" y="1480542"/>
            <a:ext cx="516731" cy="775216"/>
          </a:xfrm>
          <a:prstGeom prst="roundRect">
            <a:avLst>
              <a:gd name="adj" fmla="val 360075"/>
            </a:avLst>
          </a:prstGeom>
          <a:solidFill>
            <a:srgbClr val="3C3C3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131" y="1771174"/>
            <a:ext cx="193715" cy="1937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41596" y="1609725"/>
            <a:ext cx="2367439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Spotify OAuth Authentication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341596" y="1889165"/>
            <a:ext cx="1259312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Securely gaining access to the user's Spotify account and playlist data.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95682" y="2384941"/>
            <a:ext cx="516731" cy="775216"/>
          </a:xfrm>
          <a:prstGeom prst="roundRect">
            <a:avLst>
              <a:gd name="adj" fmla="val 360075"/>
            </a:avLst>
          </a:prstGeom>
          <a:solidFill>
            <a:srgbClr val="3C3C3A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131" y="2675573"/>
            <a:ext cx="193715" cy="19371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41596" y="2514124"/>
            <a:ext cx="1615083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Playlist Extraction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1341596" y="2793563"/>
            <a:ext cx="1259312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Retrieving the target playlist's track list and basic metadata.</a:t>
            </a:r>
            <a:endParaRPr lang="en-US" sz="1000" dirty="0"/>
          </a:p>
        </p:txBody>
      </p:sp>
      <p:sp>
        <p:nvSpPr>
          <p:cNvPr id="12" name="Shape 8"/>
          <p:cNvSpPr/>
          <p:nvPr/>
        </p:nvSpPr>
        <p:spPr>
          <a:xfrm>
            <a:off x="695682" y="3289340"/>
            <a:ext cx="516731" cy="775216"/>
          </a:xfrm>
          <a:prstGeom prst="roundRect">
            <a:avLst>
              <a:gd name="adj" fmla="val 360075"/>
            </a:avLst>
          </a:prstGeom>
          <a:solidFill>
            <a:srgbClr val="3C3C3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131" y="3579971"/>
            <a:ext cx="193715" cy="19371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41596" y="3418523"/>
            <a:ext cx="2322195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Lyrics Retrieval (Genius API)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1341596" y="3697962"/>
            <a:ext cx="1259312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Fetching lyrics for each track using the Genius API for textual analysis.</a:t>
            </a:r>
            <a:endParaRPr lang="en-US" sz="1000" dirty="0"/>
          </a:p>
        </p:txBody>
      </p:sp>
      <p:sp>
        <p:nvSpPr>
          <p:cNvPr id="16" name="Shape 11"/>
          <p:cNvSpPr/>
          <p:nvPr/>
        </p:nvSpPr>
        <p:spPr>
          <a:xfrm>
            <a:off x="695682" y="4193738"/>
            <a:ext cx="516731" cy="775216"/>
          </a:xfrm>
          <a:prstGeom prst="roundRect">
            <a:avLst>
              <a:gd name="adj" fmla="val 360075"/>
            </a:avLst>
          </a:prstGeom>
          <a:solidFill>
            <a:srgbClr val="3C3C3A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7131" y="4484370"/>
            <a:ext cx="193715" cy="19371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41596" y="4322921"/>
            <a:ext cx="2374940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Sentiment &amp; Theme Analysis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1341596" y="4602361"/>
            <a:ext cx="1259312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Applying NLP techniques to determine the prevalent emotional tone and themes.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695682" y="5098137"/>
            <a:ext cx="516731" cy="775216"/>
          </a:xfrm>
          <a:prstGeom prst="roundRect">
            <a:avLst>
              <a:gd name="adj" fmla="val 360075"/>
            </a:avLst>
          </a:prstGeom>
          <a:solidFill>
            <a:srgbClr val="3C3C3A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7131" y="5388769"/>
            <a:ext cx="193715" cy="19371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341596" y="5227320"/>
            <a:ext cx="1615083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Insight Generation</a:t>
            </a:r>
            <a:endParaRPr lang="en-US" sz="1250" dirty="0"/>
          </a:p>
        </p:txBody>
      </p:sp>
      <p:sp>
        <p:nvSpPr>
          <p:cNvPr id="23" name="Text 16"/>
          <p:cNvSpPr/>
          <p:nvPr/>
        </p:nvSpPr>
        <p:spPr>
          <a:xfrm>
            <a:off x="1341596" y="5506760"/>
            <a:ext cx="1259312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Compiling a thematic profile (e.g., 60% Nostalgia, 20% Positive Sentiment).</a:t>
            </a:r>
            <a:endParaRPr lang="en-US" sz="1000" dirty="0"/>
          </a:p>
        </p:txBody>
      </p:sp>
      <p:sp>
        <p:nvSpPr>
          <p:cNvPr id="24" name="Shape 17"/>
          <p:cNvSpPr/>
          <p:nvPr/>
        </p:nvSpPr>
        <p:spPr>
          <a:xfrm>
            <a:off x="695682" y="6002536"/>
            <a:ext cx="516731" cy="775216"/>
          </a:xfrm>
          <a:prstGeom prst="roundRect">
            <a:avLst>
              <a:gd name="adj" fmla="val 360075"/>
            </a:avLst>
          </a:prstGeom>
          <a:solidFill>
            <a:srgbClr val="3C3C3A"/>
          </a:solidFill>
          <a:ln/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131" y="6293167"/>
            <a:ext cx="193715" cy="19371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1341596" y="6131719"/>
            <a:ext cx="2417088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Recommendation Generation</a:t>
            </a:r>
            <a:endParaRPr lang="en-US" sz="1250" dirty="0"/>
          </a:p>
        </p:txBody>
      </p:sp>
      <p:sp>
        <p:nvSpPr>
          <p:cNvPr id="27" name="Text 19"/>
          <p:cNvSpPr/>
          <p:nvPr/>
        </p:nvSpPr>
        <p:spPr>
          <a:xfrm>
            <a:off x="1341596" y="6411158"/>
            <a:ext cx="1259312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Searching Genius and cross-matching with Spotify for highly relevant tracks.</a:t>
            </a:r>
            <a:endParaRPr lang="en-US" sz="1000" dirty="0"/>
          </a:p>
        </p:txBody>
      </p:sp>
      <p:sp>
        <p:nvSpPr>
          <p:cNvPr id="28" name="Shape 20"/>
          <p:cNvSpPr/>
          <p:nvPr/>
        </p:nvSpPr>
        <p:spPr>
          <a:xfrm>
            <a:off x="695682" y="6906935"/>
            <a:ext cx="516731" cy="775216"/>
          </a:xfrm>
          <a:prstGeom prst="roundRect">
            <a:avLst>
              <a:gd name="adj" fmla="val 360075"/>
            </a:avLst>
          </a:prstGeom>
          <a:solidFill>
            <a:srgbClr val="3C3C3A"/>
          </a:solidFill>
          <a:ln/>
        </p:spPr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131" y="7197566"/>
            <a:ext cx="193715" cy="193715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1341596" y="7036118"/>
            <a:ext cx="2113240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Automatic Playlist Update</a:t>
            </a:r>
            <a:endParaRPr lang="en-US" sz="1250" dirty="0"/>
          </a:p>
        </p:txBody>
      </p:sp>
      <p:sp>
        <p:nvSpPr>
          <p:cNvPr id="31" name="Text 22"/>
          <p:cNvSpPr/>
          <p:nvPr/>
        </p:nvSpPr>
        <p:spPr>
          <a:xfrm>
            <a:off x="1341596" y="7315557"/>
            <a:ext cx="1259312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Final selection of tracks is automatically added to the user's Spotify playlist.</a:t>
            </a:r>
            <a:endParaRPr lang="en-US" sz="1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32B9122-D2F1-E974-C4E0-EDD6F90930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01442" y="7800820"/>
            <a:ext cx="1828958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580"/>
            <a:ext cx="6170414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Tools and Technologies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3790" y="1607225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project successfully integrates multiple APIs and leverages robust Python libraries to handle data flow, text processing, and platform interaction.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9246"/>
            <a:ext cx="646390" cy="6463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54956"/>
            <a:ext cx="3407212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Spotify API (Spotipy)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93790" y="3988117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Used for all interactions with Spotify, including secure authorization, playlist access, and final track modification.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9860" y="2539246"/>
            <a:ext cx="646390" cy="646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9860" y="3454956"/>
            <a:ext cx="4529495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Genius API &amp; BeautifulSoup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7449860" y="3988117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Crucial for the reliable extraction of accurate and structured lyrical content from the web and the Genius platform.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08615"/>
            <a:ext cx="646390" cy="6463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24324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Python Libraries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793790" y="6557486"/>
            <a:ext cx="638675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Essential dependencies like </a:t>
            </a:r>
            <a:r>
              <a:rPr lang="en-US" sz="16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r>
              <a:rPr lang="en-US" sz="16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(Regular Expressions), </a:t>
            </a:r>
            <a:r>
              <a:rPr lang="en-US" sz="16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json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r>
              <a:rPr lang="en-US" sz="16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Counter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and </a:t>
            </a:r>
            <a:r>
              <a:rPr lang="en-US" sz="16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manage the script's operational logic and data handling.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9860" y="5108615"/>
            <a:ext cx="646390" cy="6463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9860" y="6024324"/>
            <a:ext cx="4174927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NLP &amp; Keyword Detection</a:t>
            </a:r>
            <a:endParaRPr lang="en-US" sz="2500" dirty="0"/>
          </a:p>
        </p:txBody>
      </p:sp>
      <p:sp>
        <p:nvSpPr>
          <p:cNvPr id="15" name="Text 9"/>
          <p:cNvSpPr/>
          <p:nvPr/>
        </p:nvSpPr>
        <p:spPr>
          <a:xfrm>
            <a:off x="7449860" y="6557486"/>
            <a:ext cx="638675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intelligence core, employing keyword-based dictionaries for rapid and effective sentiment and thematic profiling of the lyrics.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7F3A54-C302-152A-BA17-79D34A444F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442" y="7754538"/>
            <a:ext cx="1828958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8546783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Methodology: Analyzing Lyrical Emotion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24013"/>
            <a:ext cx="4647367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Detailed Analysis Breakdown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3425" y="2226469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Sentiment Analysis: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Performed using a refined keyword dictionary to classify the lyrical tone into three core categories: Positive, Negative, or Neutral.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3305651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Theme Detection: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Focused on identifying pervasive emotional narratives such as Romance, Heartbreak, Nostalgia, Hope, and Longing.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4384834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Recommendation Generation: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Candidate tracks are first identified via Genius search based on the detected themes. These tracks are then cross-referenced and validated on Spotify for official integration.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5799296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Automation of Update: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The final list of recommended songs is passed back to the Spotify API via Spotipy, ensuring seamless addition to the specified user playlist.</a:t>
            </a:r>
            <a:endParaRPr lang="en-US" sz="16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1A40F3-8F25-7F7A-1D09-08EA1C0A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442" y="7765859"/>
            <a:ext cx="1828958" cy="419136"/>
          </a:xfrm>
          <a:prstGeom prst="rect">
            <a:avLst/>
          </a:prstGeom>
        </p:spPr>
      </p:pic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447" y="1453754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333"/>
            <a:ext cx="98144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Implementation: Console Output Snapshot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549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screenshot captures a successful run, demonstrating the system's ability to analyze a playlist, calculate sentiment distribution, and present relevant track recommendations.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84515" y="743098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Successful playlist analysis and extension using the integrated Spotify and Genius APIs demonstrates the system's operational capability.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4EF3F-E052-F355-D69C-C18FC4B5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311" y="7721254"/>
            <a:ext cx="1828958" cy="419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015C7C-1438-3FB3-9DCA-A280C4A8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28538"/>
            <a:ext cx="6309537" cy="4097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1824DA-62B3-35BC-8FCB-57D58F483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340" y="3128538"/>
            <a:ext cx="6434450" cy="40974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419659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Results and Verified Outcomes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727829" y="1112401"/>
            <a:ext cx="7688342" cy="1535430"/>
          </a:xfrm>
          <a:prstGeom prst="roundRect">
            <a:avLst>
              <a:gd name="adj" fmla="val 1321"/>
            </a:avLst>
          </a:prstGeom>
          <a:solidFill>
            <a:srgbClr val="3C3C3A"/>
          </a:solidFill>
          <a:ln/>
        </p:spPr>
      </p:sp>
      <p:sp>
        <p:nvSpPr>
          <p:cNvPr id="5" name="Shape 2"/>
          <p:cNvSpPr/>
          <p:nvPr/>
        </p:nvSpPr>
        <p:spPr>
          <a:xfrm>
            <a:off x="862965" y="1247537"/>
            <a:ext cx="405408" cy="405408"/>
          </a:xfrm>
          <a:prstGeom prst="roundRect">
            <a:avLst>
              <a:gd name="adj" fmla="val 22552800"/>
            </a:avLst>
          </a:prstGeom>
          <a:solidFill>
            <a:srgbClr val="E1E1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408" y="1358979"/>
            <a:ext cx="182404" cy="1824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2965" y="1788081"/>
            <a:ext cx="1689616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Accurate Detection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862965" y="2080260"/>
            <a:ext cx="7418070" cy="43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Successfully achieved high accuracy in lyrical and sentiment detection across diverse music genres, confirming the effectiveness of the keyword-based NLP model.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727829" y="2782967"/>
            <a:ext cx="7688342" cy="1535430"/>
          </a:xfrm>
          <a:prstGeom prst="roundRect">
            <a:avLst>
              <a:gd name="adj" fmla="val 1321"/>
            </a:avLst>
          </a:prstGeom>
          <a:solidFill>
            <a:srgbClr val="3C3C3A"/>
          </a:solidFill>
          <a:ln/>
        </p:spPr>
      </p:sp>
      <p:sp>
        <p:nvSpPr>
          <p:cNvPr id="10" name="Shape 6"/>
          <p:cNvSpPr/>
          <p:nvPr/>
        </p:nvSpPr>
        <p:spPr>
          <a:xfrm>
            <a:off x="862965" y="2918103"/>
            <a:ext cx="405408" cy="405408"/>
          </a:xfrm>
          <a:prstGeom prst="roundRect">
            <a:avLst>
              <a:gd name="adj" fmla="val 22552800"/>
            </a:avLst>
          </a:prstGeom>
          <a:solidFill>
            <a:srgbClr val="E1E1D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408" y="3029545"/>
            <a:ext cx="182404" cy="1824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62965" y="3458647"/>
            <a:ext cx="2891314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Emotionally Consistent Extension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862965" y="3750826"/>
            <a:ext cx="7418070" cy="43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Playlists were extended with new tracks that maintained the original emotional core, providing a seamless and enjoyable listening experience.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727829" y="4453533"/>
            <a:ext cx="7688342" cy="1535430"/>
          </a:xfrm>
          <a:prstGeom prst="roundRect">
            <a:avLst>
              <a:gd name="adj" fmla="val 1321"/>
            </a:avLst>
          </a:prstGeom>
          <a:solidFill>
            <a:srgbClr val="3C3C3A"/>
          </a:solidFill>
          <a:ln/>
        </p:spPr>
      </p:sp>
      <p:sp>
        <p:nvSpPr>
          <p:cNvPr id="15" name="Shape 10"/>
          <p:cNvSpPr/>
          <p:nvPr/>
        </p:nvSpPr>
        <p:spPr>
          <a:xfrm>
            <a:off x="862965" y="4588669"/>
            <a:ext cx="405408" cy="405408"/>
          </a:xfrm>
          <a:prstGeom prst="roundRect">
            <a:avLst>
              <a:gd name="adj" fmla="val 22552800"/>
            </a:avLst>
          </a:prstGeom>
          <a:solidFill>
            <a:srgbClr val="E1E1D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4408" y="4700111"/>
            <a:ext cx="182404" cy="18240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62965" y="5129213"/>
            <a:ext cx="2044303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End-to-End Automation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862965" y="5421392"/>
            <a:ext cx="7418070" cy="43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entire process, from data retrieval and analysis to the final playlist update, operates fully autonomously, minimizing manual intervention.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727829" y="6124099"/>
            <a:ext cx="7688342" cy="1535430"/>
          </a:xfrm>
          <a:prstGeom prst="roundRect">
            <a:avLst>
              <a:gd name="adj" fmla="val 1321"/>
            </a:avLst>
          </a:prstGeom>
          <a:solidFill>
            <a:srgbClr val="3C3C3A"/>
          </a:solidFill>
          <a:ln/>
        </p:spPr>
      </p:sp>
      <p:sp>
        <p:nvSpPr>
          <p:cNvPr id="20" name="Shape 14"/>
          <p:cNvSpPr/>
          <p:nvPr/>
        </p:nvSpPr>
        <p:spPr>
          <a:xfrm>
            <a:off x="862965" y="6259235"/>
            <a:ext cx="405408" cy="405408"/>
          </a:xfrm>
          <a:prstGeom prst="roundRect">
            <a:avLst>
              <a:gd name="adj" fmla="val 22552800"/>
            </a:avLst>
          </a:prstGeom>
          <a:solidFill>
            <a:srgbClr val="E1E1D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4408" y="6370677"/>
            <a:ext cx="182404" cy="18240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62965" y="6799778"/>
            <a:ext cx="3241596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Functionality Across Multiple Playlists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862965" y="7091958"/>
            <a:ext cx="7418070" cy="43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System functionality has been verified across various user-provided playlists, demonstrating robustness and adaptability.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446"/>
            <a:ext cx="70467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Insights and Observations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190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analysis of several test playlists yielded valuable insights into popular lyrical themes and the overall emotional distribution of user-curated music.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1335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~69/100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455420" y="4045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Average Popularity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3556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recommended tracks typically held an average Spotify popularity score of ~69, indicating high quality and listenability.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01335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362575" y="4045148"/>
            <a:ext cx="39051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Common Detected Themes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4535567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most frequently identified themes were love, nostalgia, and hope, suggesting these are primary emotional drivers for personalized playlists.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01335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1.0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4045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Sentiment Balance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453556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 playlists generally exhibited a balanced distribution of emotional tones (positive, negative, and neutral) rather than extremes.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6052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These observations confirm that integrating emotional context provides a significant uplift in the relevance and quality of music recommendation.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89B38B-9538-7AE2-0A38-3AF0CFC9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442" y="7722156"/>
            <a:ext cx="1828958" cy="4191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976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Tomorrow</vt:lpstr>
      <vt:lpstr>Arial</vt:lpstr>
      <vt:lpstr>Tomorrow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Sairaj Sirsat</dc:creator>
  <cp:lastModifiedBy>Sairaj Sirsat</cp:lastModifiedBy>
  <cp:revision>3</cp:revision>
  <dcterms:created xsi:type="dcterms:W3CDTF">2025-11-04T16:58:59Z</dcterms:created>
  <dcterms:modified xsi:type="dcterms:W3CDTF">2025-11-04T17:12:45Z</dcterms:modified>
</cp:coreProperties>
</file>